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0" r:id="rId3"/>
    <p:sldId id="273" r:id="rId4"/>
    <p:sldId id="274" r:id="rId5"/>
    <p:sldId id="276" r:id="rId6"/>
    <p:sldId id="275" r:id="rId7"/>
    <p:sldId id="277" r:id="rId8"/>
    <p:sldId id="278" r:id="rId9"/>
    <p:sldId id="258" r:id="rId10"/>
    <p:sldId id="259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1FBAD7A-C851-4638-B862-C49C896E04EC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F6CF3C0-B2A9-48EB-BFDE-20C936C316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90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835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475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7579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919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835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7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990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603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140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629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353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CF3C0-B2A9-48EB-BFDE-20C936C316B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049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70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3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55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90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2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9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06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64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41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4524-1BAB-4089-8DD8-AB81AE5C4BCA}" type="datetimeFigureOut">
              <a:rPr lang="en-GB" smtClean="0"/>
              <a:t>02/03/2021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D515-A251-4DFC-AB00-6F686A8C0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6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latin typeface="Comic Sans MS" panose="030F0702030302020204" pitchFamily="66" charset="0"/>
              </a:rPr>
              <a:t>Baffling Integrals?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28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90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.2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0.4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216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.75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3.5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−7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.3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0.6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711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608321" y="2256134"/>
                <a:ext cx="3154677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.2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4.4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−11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8321" y="2256134"/>
                <a:ext cx="3154677" cy="1761764"/>
              </a:xfrm>
              <a:prstGeom prst="rect">
                <a:avLst/>
              </a:prstGeom>
              <a:blipFill>
                <a:blip r:embed="rId3"/>
                <a:stretch>
                  <a:fillRect r="-77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3.5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−7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544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608321" y="2256134"/>
                <a:ext cx="3154677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.8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3.6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−9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8321" y="2256134"/>
                <a:ext cx="3154677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.5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−5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831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608321" y="2256134"/>
                <a:ext cx="3154677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.6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5.2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−13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8321" y="2256134"/>
                <a:ext cx="3154677" cy="1761764"/>
              </a:xfrm>
              <a:prstGeom prst="rect">
                <a:avLst/>
              </a:prstGeom>
              <a:blipFill>
                <a:blip r:embed="rId3"/>
                <a:stretch>
                  <a:fillRect r="-77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.5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873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608321" y="2256134"/>
                <a:ext cx="3154677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.25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8321" y="2256134"/>
                <a:ext cx="3154677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.4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0.8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−2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944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.3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2.6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−6.5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blipFill>
                <a:blip r:embed="rId3"/>
                <a:stretch>
                  <a:fillRect r="-38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−2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773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.4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2.8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−7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013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.125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0.25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blipFill>
                <a:blip r:embed="rId3"/>
                <a:stretch>
                  <a:fillRect r="-212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0.8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1.6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−4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320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BCBE81-AEE3-44B7-8585-B74F53313B38}"/>
              </a:ext>
            </a:extLst>
          </p:cNvPr>
          <p:cNvSpPr/>
          <p:nvPr/>
        </p:nvSpPr>
        <p:spPr>
          <a:xfrm>
            <a:off x="0" y="0"/>
            <a:ext cx="90569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33398" y="1189910"/>
                <a:ext cx="8229600" cy="5009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Evaluate the following integrals: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			and	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 do you notice? 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GB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en-GB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func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Can you explain your findings?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1189910"/>
                <a:ext cx="8229600" cy="5009577"/>
              </a:xfrm>
              <a:prstGeom prst="rect">
                <a:avLst/>
              </a:prstGeom>
              <a:blipFill>
                <a:blip r:embed="rId2"/>
                <a:stretch>
                  <a:fillRect l="-1481" t="-1217" b="-24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.2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0.4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672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0.6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1.2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3F23E5-0D63-4C80-B18B-C647EDF3CFC0}"/>
                  </a:ext>
                </a:extLst>
              </p:cNvPr>
              <p:cNvSpPr txBox="1"/>
              <p:nvPr/>
            </p:nvSpPr>
            <p:spPr>
              <a:xfrm>
                <a:off x="5476241" y="2744807"/>
                <a:ext cx="690880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3F23E5-0D63-4C80-B18B-C647EDF3CF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6241" y="2744807"/>
                <a:ext cx="690880" cy="7838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551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1.2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2.4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−6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6241" y="2256134"/>
                <a:ext cx="3154677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.25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2.5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−5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293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Evaluate the following integrals: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explain your findings?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5080" y="47394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476241" y="2256134"/>
                <a:ext cx="3154677" cy="238174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brk/>
                                </m:rP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m:rPr>
                                  <m:brk/>
                                </m:rP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</m:sub>
                        <m:sup>
                          <m:f>
                            <m:fPr>
                              <m:ctrlP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−5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6241" y="2256134"/>
                <a:ext cx="3154677" cy="23817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.75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3.5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−7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8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33398" y="1189910"/>
                <a:ext cx="8229600" cy="5009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Evaluate the following integrals: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			and	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They both evaluate to 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func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Can you explain why?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1189910"/>
                <a:ext cx="8229600" cy="5009577"/>
              </a:xfrm>
              <a:prstGeom prst="rect">
                <a:avLst/>
              </a:prstGeom>
              <a:blipFill>
                <a:blip r:embed="rId2"/>
                <a:stretch>
                  <a:fillRect l="-1481" t="-1217" b="-24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.2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0.4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830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398" y="1189910"/>
            <a:ext cx="8229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closer look at the integrals shows a pattern in the values used: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				and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.2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0.4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−1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25A4922-0CEA-4B81-ABE0-079936138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02283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0F5C5E0-6CAC-4EAB-8566-9BF1A0A27DF4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93722" cy="1761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.2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0.4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−0.2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0F5C5E0-6CAC-4EAB-8566-9BF1A0A27D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93722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3D1DA908-F467-42AB-B714-A0803EF65805}"/>
              </a:ext>
            </a:extLst>
          </p:cNvPr>
          <p:cNvSpPr/>
          <p:nvPr/>
        </p:nvSpPr>
        <p:spPr>
          <a:xfrm rot="19378890">
            <a:off x="1005356" y="2741097"/>
            <a:ext cx="1776574" cy="80772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DD4E6BA-15BA-425B-B17D-DA174529F5AB}"/>
              </a:ext>
            </a:extLst>
          </p:cNvPr>
          <p:cNvSpPr/>
          <p:nvPr/>
        </p:nvSpPr>
        <p:spPr>
          <a:xfrm rot="19378890">
            <a:off x="6207276" y="2741097"/>
            <a:ext cx="1776574" cy="80772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1AF30416-5B86-4A82-9E77-C677A6804825}"/>
              </a:ext>
            </a:extLst>
          </p:cNvPr>
          <p:cNvSpPr/>
          <p:nvPr/>
        </p:nvSpPr>
        <p:spPr>
          <a:xfrm rot="2234386">
            <a:off x="-1857" y="1080000"/>
            <a:ext cx="2946400" cy="2946400"/>
          </a:xfrm>
          <a:prstGeom prst="arc">
            <a:avLst>
              <a:gd name="adj1" fmla="val 834429"/>
              <a:gd name="adj2" fmla="val 3985859"/>
            </a:avLst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650BC588-242E-4D89-B1FD-8F37AB0916EE}"/>
              </a:ext>
            </a:extLst>
          </p:cNvPr>
          <p:cNvSpPr/>
          <p:nvPr/>
        </p:nvSpPr>
        <p:spPr>
          <a:xfrm rot="2234386">
            <a:off x="5220383" y="1080000"/>
            <a:ext cx="2946400" cy="2946400"/>
          </a:xfrm>
          <a:prstGeom prst="arc">
            <a:avLst>
              <a:gd name="adj1" fmla="val 834429"/>
              <a:gd name="adj2" fmla="val 3985859"/>
            </a:avLst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D60656E-5641-4D9A-858A-D7C80B1F3937}"/>
              </a:ext>
            </a:extLst>
          </p:cNvPr>
          <p:cNvGrpSpPr/>
          <p:nvPr/>
        </p:nvGrpSpPr>
        <p:grpSpPr>
          <a:xfrm>
            <a:off x="-60879" y="2364775"/>
            <a:ext cx="2141138" cy="1836764"/>
            <a:chOff x="-60879" y="2364775"/>
            <a:chExt cx="2141138" cy="1836764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2DDE5A01-0606-4FF7-B376-0DCF80A7322D}"/>
                </a:ext>
              </a:extLst>
            </p:cNvPr>
            <p:cNvSpPr/>
            <p:nvPr/>
          </p:nvSpPr>
          <p:spPr>
            <a:xfrm>
              <a:off x="476221" y="2364775"/>
              <a:ext cx="1604038" cy="1836764"/>
            </a:xfrm>
            <a:prstGeom prst="arc">
              <a:avLst>
                <a:gd name="adj1" fmla="val 8974542"/>
                <a:gd name="adj2" fmla="val 13947733"/>
              </a:avLst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60D93E28-E1F1-40CA-A1DB-7D0883CDA012}"/>
                    </a:ext>
                  </a:extLst>
                </p:cNvPr>
                <p:cNvSpPr txBox="1"/>
                <p:nvPr/>
              </p:nvSpPr>
              <p:spPr>
                <a:xfrm>
                  <a:off x="-60879" y="2975014"/>
                  <a:ext cx="63600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oMath>
                    </m:oMathPara>
                  </a14:m>
                  <a:endParaRPr lang="en-GB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60D93E28-E1F1-40CA-A1DB-7D0883CDA0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60879" y="2975014"/>
                  <a:ext cx="636007" cy="40011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4D822E8-A642-438C-96A4-F9C40489C32E}"/>
              </a:ext>
            </a:extLst>
          </p:cNvPr>
          <p:cNvGrpSpPr/>
          <p:nvPr/>
        </p:nvGrpSpPr>
        <p:grpSpPr>
          <a:xfrm>
            <a:off x="5364561" y="2364775"/>
            <a:ext cx="2141138" cy="1836764"/>
            <a:chOff x="-60879" y="2364775"/>
            <a:chExt cx="2141138" cy="1836764"/>
          </a:xfrm>
        </p:grpSpPr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006B87F7-279C-4DFE-A6EB-2E03D8E972F2}"/>
                </a:ext>
              </a:extLst>
            </p:cNvPr>
            <p:cNvSpPr/>
            <p:nvPr/>
          </p:nvSpPr>
          <p:spPr>
            <a:xfrm>
              <a:off x="476221" y="2364775"/>
              <a:ext cx="1604038" cy="1836764"/>
            </a:xfrm>
            <a:prstGeom prst="arc">
              <a:avLst>
                <a:gd name="adj1" fmla="val 8974542"/>
                <a:gd name="adj2" fmla="val 13947733"/>
              </a:avLst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68FB75CC-F2CB-417A-A8D8-E79CA412A069}"/>
                    </a:ext>
                  </a:extLst>
                </p:cNvPr>
                <p:cNvSpPr txBox="1"/>
                <p:nvPr/>
              </p:nvSpPr>
              <p:spPr>
                <a:xfrm>
                  <a:off x="-60879" y="2975014"/>
                  <a:ext cx="63600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GB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oMath>
                    </m:oMathPara>
                  </a14:m>
                  <a:endParaRPr lang="en-GB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68FB75CC-F2CB-417A-A8D8-E79CA412A06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60879" y="2975014"/>
                  <a:ext cx="636007" cy="40011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071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animBg="1"/>
      <p:bldP spid="9" grpId="0" animBg="1"/>
      <p:bldP spid="5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33398" y="1189910"/>
                <a:ext cx="8229600" cy="5519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A closer look at the integrals shows a pattern in the values used: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			and	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Suggestion:</a:t>
                </a:r>
              </a:p>
              <a:p>
                <a:pPr>
                  <a:spcBef>
                    <a:spcPts val="600"/>
                  </a:spcBef>
                </a:pPr>
                <a:r>
                  <a:rPr lang="en-GB" sz="2800" dirty="0">
                    <a:latin typeface="Comic Sans MS" panose="030F0702030302020204" pitchFamily="66" charset="0"/>
                  </a:rPr>
                  <a:t>Transform each function to be integrated, in steps, to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 and track the effects of each step  on the integrals.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1189910"/>
                <a:ext cx="8229600" cy="5519716"/>
              </a:xfrm>
              <a:prstGeom prst="rect">
                <a:avLst/>
              </a:prstGeom>
              <a:blipFill>
                <a:blip r:embed="rId2"/>
                <a:stretch>
                  <a:fillRect l="-1481" t="-1104" r="-2074" b="-20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  <m:e>
                          <m:f>
                            <m:f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i="1"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  <m:r>
                            <a:rPr lang="en-GB" sz="36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14" y="2256134"/>
                <a:ext cx="3002284" cy="1761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7D1CEC9-A201-4592-AC94-116321421DC7}"/>
                  </a:ext>
                </a:extLst>
              </p:cNvPr>
              <p:cNvSpPr txBox="1"/>
              <p:nvPr/>
            </p:nvSpPr>
            <p:spPr>
              <a:xfrm>
                <a:off x="533398" y="2255827"/>
                <a:ext cx="3093722" cy="17617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.2</m:t>
                          </m:r>
                        </m:sub>
                        <m:sup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0.4</m:t>
                          </m:r>
                        </m:sup>
                        <m:e>
                          <m:f>
                            <m:fPr>
                              <m:ctrlPr>
                                <a:rPr lang="en-GB" sz="3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3600" b="0" i="1" smtClean="0">
                                  <a:latin typeface="Cambria Math"/>
                                </a:rPr>
                                <m:t>−0.2</m:t>
                              </m:r>
                            </m:den>
                          </m:f>
                          <m:r>
                            <a:rPr lang="en-GB" sz="36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7D1CEC9-A201-4592-AC94-116321421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2255827"/>
                <a:ext cx="3093722" cy="17617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797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760714" y="721974"/>
                <a:ext cx="3002284" cy="60791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  <m:e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−3</m:t>
                              </m:r>
                            </m:den>
                          </m:f>
                          <m:r>
                            <a:rPr lang="en-GB" sz="28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  <m:e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−1.5</m:t>
                              </m:r>
                            </m:den>
                          </m:f>
                          <m:r>
                            <a:rPr lang="en-GB" sz="28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.5</m:t>
                          </m:r>
                        </m:sub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4.5</m:t>
                          </m:r>
                        </m:sup>
                        <m:e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sz="28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14" y="721974"/>
                <a:ext cx="3002284" cy="60791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7D1CEC9-A201-4592-AC94-116321421DC7}"/>
                  </a:ext>
                </a:extLst>
              </p:cNvPr>
              <p:cNvSpPr txBox="1"/>
              <p:nvPr/>
            </p:nvSpPr>
            <p:spPr>
              <a:xfrm>
                <a:off x="533398" y="721667"/>
                <a:ext cx="3093722" cy="620381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.2</m:t>
                          </m:r>
                        </m:sub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0.4</m:t>
                          </m:r>
                        </m:sup>
                        <m:e>
                          <m:f>
                            <m:fPr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800" b="0" i="1" smtClean="0">
                                  <a:latin typeface="Cambria Math"/>
                                </a:rPr>
                                <m:t>−0.2</m:t>
                              </m:r>
                            </m:den>
                          </m:f>
                          <m:r>
                            <a:rPr lang="en-GB" sz="2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/>
              </a:p>
              <a:p>
                <a:endParaRPr lang="en-GB" sz="2800" i="1" dirty="0">
                  <a:latin typeface="Cambria Math" panose="02040503050406030204" pitchFamily="18" charset="0"/>
                </a:endParaRPr>
              </a:p>
              <a:p>
                <a:endParaRPr lang="en-GB" sz="28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800" i="1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.2</m:t>
                          </m:r>
                        </m:sub>
                        <m:sup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0.4</m:t>
                          </m:r>
                        </m:sup>
                        <m:e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800" i="1">
                                  <a:latin typeface="Cambria Math"/>
                                </a:rPr>
                                <m:t>−0.1</m:t>
                              </m:r>
                            </m:den>
                          </m:f>
                          <m:r>
                            <a:rPr lang="en-GB" sz="28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800" i="1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0.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sz="28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7D1CEC9-A201-4592-AC94-116321421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721667"/>
                <a:ext cx="3093722" cy="62038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5600" y="2158457"/>
                <a:ext cx="85547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A stretch in the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-direction with scale factor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2158457"/>
                <a:ext cx="8554720" cy="461665"/>
              </a:xfrm>
              <a:prstGeom prst="rect">
                <a:avLst/>
              </a:prstGeom>
              <a:blipFill>
                <a:blip r:embed="rId4"/>
                <a:stretch>
                  <a:fillRect l="-1068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884EA62-C586-418A-92FE-6C4BEE535FF7}"/>
                  </a:ext>
                </a:extLst>
              </p:cNvPr>
              <p:cNvSpPr txBox="1"/>
              <p:nvPr/>
            </p:nvSpPr>
            <p:spPr>
              <a:xfrm>
                <a:off x="355600" y="4322537"/>
                <a:ext cx="8432800" cy="745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A translation by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0.1</m:t>
                              </m:r>
                            </m:e>
                          </m:mr>
                          <m:mr>
                            <m:e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		A translation by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GB" sz="2400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884EA62-C586-418A-92FE-6C4BEE535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4322537"/>
                <a:ext cx="8432800" cy="745460"/>
              </a:xfrm>
              <a:prstGeom prst="rect">
                <a:avLst/>
              </a:prstGeom>
              <a:blipFill>
                <a:blip r:embed="rId5"/>
                <a:stretch>
                  <a:fillRect l="-10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00139A0-FF9F-4E25-AC8D-13134DEF3629}"/>
                  </a:ext>
                </a:extLst>
              </p:cNvPr>
              <p:cNvSpPr txBox="1"/>
              <p:nvPr/>
            </p:nvSpPr>
            <p:spPr>
              <a:xfrm>
                <a:off x="3627120" y="2620122"/>
                <a:ext cx="2448560" cy="17580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solidFill>
                      <a:schemeClr val="tx2"/>
                    </a:solidFill>
                  </a:rPr>
                  <a:t>Stretching the function will double the value of the integral so we must multiply it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000" dirty="0">
                    <a:solidFill>
                      <a:schemeClr val="tx2"/>
                    </a:solidFill>
                  </a:rPr>
                  <a:t>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00139A0-FF9F-4E25-AC8D-13134DEF36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120" y="2620122"/>
                <a:ext cx="2448560" cy="1758045"/>
              </a:xfrm>
              <a:prstGeom prst="rect">
                <a:avLst/>
              </a:prstGeom>
              <a:blipFill>
                <a:blip r:embed="rId6"/>
                <a:stretch>
                  <a:fillRect l="-2488" t="-2083" b="-20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B4629B9A-86A0-4452-B075-6352416D2B1A}"/>
              </a:ext>
            </a:extLst>
          </p:cNvPr>
          <p:cNvSpPr txBox="1"/>
          <p:nvPr/>
        </p:nvSpPr>
        <p:spPr>
          <a:xfrm>
            <a:off x="3627120" y="5099162"/>
            <a:ext cx="2448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2"/>
                </a:solidFill>
              </a:rPr>
              <a:t>A translation of the function does not change the value of the integral.</a:t>
            </a:r>
          </a:p>
        </p:txBody>
      </p:sp>
    </p:spTree>
    <p:extLst>
      <p:ext uri="{BB962C8B-B14F-4D97-AF65-F5344CB8AC3E}">
        <p14:creationId xmlns:p14="http://schemas.microsoft.com/office/powerpoint/2010/main" val="6851232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9" grpId="0" uiExpand="1" build="p"/>
      <p:bldP spid="14" grpId="0"/>
      <p:bldP spid="20" grpId="0"/>
      <p:bldP spid="3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/>
              <p:nvPr/>
            </p:nvSpPr>
            <p:spPr>
              <a:xfrm>
                <a:off x="5760714" y="721974"/>
                <a:ext cx="3002284" cy="495558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.5</m:t>
                          </m:r>
                        </m:sub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4.5</m:t>
                          </m:r>
                        </m:sup>
                        <m:e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sz="28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2400"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</m:e>
                            </m:mr>
                            <m:mr>
                              <m:e/>
                            </m:mr>
                          </m:m>
                        </m:e>
                      </m:d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.5</m:t>
                            </m:r>
                          </m:e>
                        </m:mr>
                        <m:mr>
                          <m:e/>
                        </m:mr>
                        <m:m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mr>
                      </m:m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4.5</m:t>
                              </m:r>
                            </m:e>
                          </m:func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1.5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  <a:p>
                <a:endParaRPr lang="en-GB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func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09E3F03-547D-432D-A68A-512332C56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714" y="721974"/>
                <a:ext cx="3002284" cy="49555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7D1CEC9-A201-4592-AC94-116321421DC7}"/>
                  </a:ext>
                </a:extLst>
              </p:cNvPr>
              <p:cNvSpPr txBox="1"/>
              <p:nvPr/>
            </p:nvSpPr>
            <p:spPr>
              <a:xfrm>
                <a:off x="533398" y="721667"/>
                <a:ext cx="3093722" cy="488787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800" i="1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0.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sz="28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2400"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r>
                                      <a:rPr lang="en-GB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</m:e>
                            </m:mr>
                            <m:mr>
                              <m:e/>
                            </m:mr>
                          </m:m>
                        </m:e>
                      </m:d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.3</m:t>
                            </m:r>
                          </m:e>
                        </m:mr>
                        <m:mr>
                          <m:e/>
                        </m:mr>
                        <m:m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0.1</m:t>
                            </m:r>
                          </m:e>
                        </m:mr>
                      </m:m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func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0.1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a:rPr lang="en-GB" sz="240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func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7D1CEC9-A201-4592-AC94-116321421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8" y="721667"/>
                <a:ext cx="3093722" cy="48878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390899" y="5424826"/>
            <a:ext cx="2362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 same!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6B5220-90D3-4CC3-A800-FFC278D96CC0}"/>
              </a:ext>
            </a:extLst>
          </p:cNvPr>
          <p:cNvSpPr/>
          <p:nvPr/>
        </p:nvSpPr>
        <p:spPr>
          <a:xfrm>
            <a:off x="284480" y="2225040"/>
            <a:ext cx="840232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623394-1E02-4564-B668-A100B0D332E7}"/>
              </a:ext>
            </a:extLst>
          </p:cNvPr>
          <p:cNvSpPr/>
          <p:nvPr/>
        </p:nvSpPr>
        <p:spPr>
          <a:xfrm>
            <a:off x="284480" y="4833053"/>
            <a:ext cx="8402320" cy="9858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68C3BD-8DEE-4006-9306-982A57FA3B6F}"/>
              </a:ext>
            </a:extLst>
          </p:cNvPr>
          <p:cNvSpPr/>
          <p:nvPr/>
        </p:nvSpPr>
        <p:spPr>
          <a:xfrm>
            <a:off x="284480" y="3748733"/>
            <a:ext cx="8402320" cy="9858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784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"/>
            <a:ext cx="8229600" cy="71596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Baffling Integrals?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0802" y="541179"/>
                <a:ext cx="4389118" cy="61571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The general case: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𝑎𝑘</m:t>
                          </m:r>
                        </m:sup>
                        <m:e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4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  <m:r>
                            <a:rPr lang="en-GB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Stretch in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-direction, </a:t>
                </a:r>
                <a:r>
                  <a:rPr lang="en-GB" sz="2000" dirty="0" err="1">
                    <a:latin typeface="Comic Sans MS" panose="030F0702030302020204" pitchFamily="66" charset="0"/>
                  </a:rPr>
                  <a:t>s.f.</a:t>
                </a:r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endParaRPr lang="en-GB" sz="2400" b="1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en-GB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𝑎𝑘</m:t>
                          </m:r>
                        </m:sup>
                        <m:e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GB" sz="2400" i="1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GB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4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num>
                                    <m:den>
                                      <m:r>
                                        <a:rPr lang="en-GB" sz="24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den>
                                  </m:f>
                                </m:e>
                              </m:d>
                            </m:den>
                          </m:f>
                          <m:r>
                            <a:rPr lang="en-GB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spcBef>
                    <a:spcPts val="600"/>
                  </a:spcBef>
                  <a:spcAft>
                    <a:spcPts val="12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Translation by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brk/>
                                </m:rP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brk/>
                                    </m:r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m:rPr>
                                      <m:brk/>
                                    </m:r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sub>
                        <m:sup>
                          <m:d>
                            <m:dPr>
                              <m:ctrlPr>
                                <a:rPr lang="en-GB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𝑎𝑘</m:t>
                              </m:r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sup>
                        <m:e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GB" sz="2400" i="1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02" y="541179"/>
                <a:ext cx="4389118" cy="6157198"/>
              </a:xfrm>
              <a:prstGeom prst="rect">
                <a:avLst/>
              </a:prstGeom>
              <a:blipFill>
                <a:blip r:embed="rId2"/>
                <a:stretch>
                  <a:fillRect l="-2083" t="-7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8CAFDCA-6D0A-4EA5-B9EA-27B54ACB190A}"/>
                  </a:ext>
                </a:extLst>
              </p:cNvPr>
              <p:cNvSpPr txBox="1"/>
              <p:nvPr/>
            </p:nvSpPr>
            <p:spPr>
              <a:xfrm>
                <a:off x="4409440" y="724059"/>
                <a:ext cx="4724400" cy="6104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i="0" smtClean="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GB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8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d>
                                      <m:dPr>
                                        <m:ctrlPr>
                                          <a:rPr lang="en-GB" sz="2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GB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GB" sz="2800" i="1">
                                                <a:latin typeface="Cambria Math" panose="02040503050406030204" pitchFamily="18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p>
                                            <m:r>
                                              <a:rPr lang="en-GB" sz="28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GB" sz="2800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en-GB" sz="28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GB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d>
                                      <m:dPr>
                                        <m:ctrlPr>
                                          <a:rPr lang="en-GB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2800" b="0" i="1" smtClean="0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  <m:r>
                                          <a:rPr lang="en-GB" sz="2800" i="1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</m:e>
                    </m:d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8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func>
                      <m:func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ctrlP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GB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2800" i="1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n-GB" sz="28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28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GB" sz="2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28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32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3600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func>
                        <m:funcPr>
                          <m:ctrlPr>
                            <a:rPr lang="en-GB" sz="3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60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GB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36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GB" sz="36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So the parameter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has no affect on the result and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on all worksheets.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8CAFDCA-6D0A-4EA5-B9EA-27B54ACB1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9440" y="724059"/>
                <a:ext cx="4724400" cy="6104043"/>
              </a:xfrm>
              <a:prstGeom prst="rect">
                <a:avLst/>
              </a:prstGeom>
              <a:blipFill>
                <a:blip r:embed="rId3"/>
                <a:stretch>
                  <a:fillRect l="-1935" b="-13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51173F-B9BC-4DE1-9501-2A2351369A55}"/>
              </a:ext>
            </a:extLst>
          </p:cNvPr>
          <p:cNvCxnSpPr>
            <a:cxnSpLocks/>
          </p:cNvCxnSpPr>
          <p:nvPr/>
        </p:nvCxnSpPr>
        <p:spPr>
          <a:xfrm>
            <a:off x="3921760" y="1270000"/>
            <a:ext cx="0" cy="504682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1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29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</TotalTime>
  <Words>687</Words>
  <Application>Microsoft Office PowerPoint</Application>
  <PresentationFormat>On-screen Show (4:3)</PresentationFormat>
  <Paragraphs>314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Bradley Hand ITC</vt:lpstr>
      <vt:lpstr>Calibri</vt:lpstr>
      <vt:lpstr>Cambria Math</vt:lpstr>
      <vt:lpstr>Comic Sans MS</vt:lpstr>
      <vt:lpstr>Office Theme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  <vt:lpstr>PowerPoint Presentation</vt:lpstr>
      <vt:lpstr>RESOURCES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  <vt:lpstr>Baffling Integrals?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Overlapping Circles</dc:title>
  <dc:creator>John</dc:creator>
  <cp:lastModifiedBy>John Burke</cp:lastModifiedBy>
  <cp:revision>45</cp:revision>
  <cp:lastPrinted>2019-04-11T21:20:54Z</cp:lastPrinted>
  <dcterms:created xsi:type="dcterms:W3CDTF">2018-06-09T05:00:25Z</dcterms:created>
  <dcterms:modified xsi:type="dcterms:W3CDTF">2021-03-02T14:33:47Z</dcterms:modified>
</cp:coreProperties>
</file>